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401377"/>
            <a:ext cx="8825658" cy="3358485"/>
          </a:xfrm>
        </p:spPr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sz="4000" b="1" dirty="0"/>
              <a:t>JAN-MAR 2021</a:t>
            </a:r>
          </a:p>
          <a:p>
            <a:pPr algn="ctr"/>
            <a:r>
              <a:rPr lang="en-US" sz="6700" b="1" dirty="0"/>
              <a:t>SECOND QUARTER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FMCA</a:t>
            </a:r>
            <a:r>
              <a:rPr lang="en-US" dirty="0"/>
              <a:t> Consolidated Financial Performance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150A438-C71C-4B81-B0FC-D63CA4BE2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8105"/>
              </p:ext>
            </p:extLst>
          </p:nvPr>
        </p:nvGraphicFramePr>
        <p:xfrm>
          <a:off x="1103313" y="1853248"/>
          <a:ext cx="10000116" cy="46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023">
                  <a:extLst>
                    <a:ext uri="{9D8B030D-6E8A-4147-A177-3AD203B41FA5}">
                      <a16:colId xmlns:a16="http://schemas.microsoft.com/office/drawing/2014/main" val="2085195789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2111440247"/>
                    </a:ext>
                  </a:extLst>
                </a:gridCol>
                <a:gridCol w="2000023">
                  <a:extLst>
                    <a:ext uri="{9D8B030D-6E8A-4147-A177-3AD203B41FA5}">
                      <a16:colId xmlns:a16="http://schemas.microsoft.com/office/drawing/2014/main" val="4099807963"/>
                    </a:ext>
                  </a:extLst>
                </a:gridCol>
                <a:gridCol w="1993020">
                  <a:extLst>
                    <a:ext uri="{9D8B030D-6E8A-4147-A177-3AD203B41FA5}">
                      <a16:colId xmlns:a16="http://schemas.microsoft.com/office/drawing/2014/main" val="4273244294"/>
                    </a:ext>
                  </a:extLst>
                </a:gridCol>
                <a:gridCol w="2007027">
                  <a:extLst>
                    <a:ext uri="{9D8B030D-6E8A-4147-A177-3AD203B41FA5}">
                      <a16:colId xmlns:a16="http://schemas.microsoft.com/office/drawing/2014/main" val="4234180530"/>
                    </a:ext>
                  </a:extLst>
                </a:gridCol>
              </a:tblGrid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’21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91558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2,349,612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2,480,806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(131,194)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1,513,687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35854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2,157,338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2,284,098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(126,760)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1,834,686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822209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192,274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196,708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(4,434)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(320,999)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6122"/>
                  </a:ext>
                </a:extLst>
              </a:tr>
              <a:tr h="955207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393,520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(33,750)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427,270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(1,229,446)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545496"/>
                  </a:ext>
                </a:extLst>
              </a:tr>
              <a:tr h="74242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585,794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162,958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422,836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(1,550,445)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7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Membership</a:t>
            </a:r>
            <a:br>
              <a:rPr lang="en-US" b="1" dirty="0"/>
            </a:br>
            <a:r>
              <a:rPr lang="en-US" dirty="0"/>
              <a:t> </a:t>
            </a:r>
            <a:r>
              <a:rPr lang="en-US" sz="2400" dirty="0"/>
              <a:t>Financial Performance</a:t>
            </a:r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ADCD3DEA-5D21-431B-AC1D-70DA26E63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34824"/>
              </p:ext>
            </p:extLst>
          </p:nvPr>
        </p:nvGraphicFramePr>
        <p:xfrm>
          <a:off x="1103313" y="1853249"/>
          <a:ext cx="10014630" cy="454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926">
                  <a:extLst>
                    <a:ext uri="{9D8B030D-6E8A-4147-A177-3AD203B41FA5}">
                      <a16:colId xmlns:a16="http://schemas.microsoft.com/office/drawing/2014/main" val="2692198406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2278844700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372418294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093474112"/>
                    </a:ext>
                  </a:extLst>
                </a:gridCol>
                <a:gridCol w="2002926">
                  <a:extLst>
                    <a:ext uri="{9D8B030D-6E8A-4147-A177-3AD203B41FA5}">
                      <a16:colId xmlns:a16="http://schemas.microsoft.com/office/drawing/2014/main" val="1316485812"/>
                    </a:ext>
                  </a:extLst>
                </a:gridCol>
              </a:tblGrid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’21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’21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’20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Quarter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677040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1,164,248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1,121,818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1,127,457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250543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525,315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604,985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(79,670)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767,520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95891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638,934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516,833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122,101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359,937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57297"/>
                  </a:ext>
                </a:extLst>
              </a:tr>
              <a:tr h="9563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34,800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76998"/>
                  </a:ext>
                </a:extLst>
              </a:tr>
              <a:tr h="7174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606,163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483,083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325,137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4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8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2021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01/01/21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70451" y="3820122"/>
            <a:ext cx="3302656" cy="2245022"/>
          </a:xfrm>
        </p:spPr>
        <p:txBody>
          <a:bodyPr anchor="ctr">
            <a:normAutofit/>
          </a:bodyPr>
          <a:lstStyle/>
          <a:p>
            <a:r>
              <a:rPr lang="en-US" sz="4000" dirty="0"/>
              <a:t>	</a:t>
            </a:r>
          </a:p>
          <a:p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3"/>
          </p:nvPr>
        </p:nvSpPr>
        <p:spPr>
          <a:xfrm>
            <a:off x="7124700" y="1853247"/>
            <a:ext cx="2932113" cy="780895"/>
          </a:xfrm>
        </p:spPr>
        <p:txBody>
          <a:bodyPr/>
          <a:lstStyle/>
          <a:p>
            <a:pPr algn="ctr"/>
            <a:r>
              <a:rPr lang="en-US" dirty="0"/>
              <a:t>03/31/21 Member Count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3397985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Gain(Loss)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099"/>
            <a:ext cx="2932113" cy="958559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pPr algn="ctr"/>
            <a:r>
              <a:rPr lang="en-US" sz="4000" b="1" dirty="0"/>
              <a:t>73,996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pPr algn="ctr"/>
            <a:r>
              <a:rPr lang="en-US" sz="4000" b="1" dirty="0"/>
              <a:t>(98)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D7C7A0-9BAC-44C8-9828-45B8B824F288}"/>
              </a:ext>
            </a:extLst>
          </p:cNvPr>
          <p:cNvSpPr txBox="1"/>
          <p:nvPr/>
        </p:nvSpPr>
        <p:spPr>
          <a:xfrm>
            <a:off x="1093334" y="2685414"/>
            <a:ext cx="2720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/>
          </a:p>
          <a:p>
            <a:r>
              <a:rPr lang="en-US" sz="4000" b="1" dirty="0"/>
              <a:t>74,094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308</a:t>
            </a:r>
          </a:p>
          <a:p>
            <a:pPr algn="ctr"/>
            <a:r>
              <a:rPr lang="en-US" sz="4000" b="1" dirty="0"/>
              <a:t>		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1,132	</a:t>
            </a:r>
          </a:p>
          <a:p>
            <a:pPr algn="ctr"/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08736" y="2323750"/>
            <a:ext cx="2871877" cy="39325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/>
              <a:t>   125,436</a:t>
            </a:r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179212</TotalTime>
  <Words>193</Words>
  <Application>Microsoft Office PowerPoint</Application>
  <PresentationFormat>Widescreen</PresentationFormat>
  <Paragraphs>101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Membership  Financial Performance</vt:lpstr>
      <vt:lpstr>2nd Quarter 2021 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481</cp:revision>
  <dcterms:created xsi:type="dcterms:W3CDTF">2018-03-13T14:06:41Z</dcterms:created>
  <dcterms:modified xsi:type="dcterms:W3CDTF">2021-08-31T17:58:59Z</dcterms:modified>
</cp:coreProperties>
</file>