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FMCA Monthly Package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NOVEMBER 2019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257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754" y="452718"/>
            <a:ext cx="9404723" cy="1400530"/>
          </a:xfrm>
        </p:spPr>
        <p:txBody>
          <a:bodyPr/>
          <a:lstStyle/>
          <a:p>
            <a:pPr algn="ctr"/>
            <a:r>
              <a:rPr lang="en-US" dirty="0"/>
              <a:t>FMCA Consolidated Financial Performance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432931"/>
              </p:ext>
            </p:extLst>
          </p:nvPr>
        </p:nvGraphicFramePr>
        <p:xfrm>
          <a:off x="261252" y="1881642"/>
          <a:ext cx="11691261" cy="4466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029">
                  <a:extLst>
                    <a:ext uri="{9D8B030D-6E8A-4147-A177-3AD203B41FA5}">
                      <a16:colId xmlns:a16="http://schemas.microsoft.com/office/drawing/2014/main" val="732380544"/>
                    </a:ext>
                  </a:extLst>
                </a:gridCol>
                <a:gridCol w="1299029">
                  <a:extLst>
                    <a:ext uri="{9D8B030D-6E8A-4147-A177-3AD203B41FA5}">
                      <a16:colId xmlns:a16="http://schemas.microsoft.com/office/drawing/2014/main" val="4172710454"/>
                    </a:ext>
                  </a:extLst>
                </a:gridCol>
                <a:gridCol w="1299029">
                  <a:extLst>
                    <a:ext uri="{9D8B030D-6E8A-4147-A177-3AD203B41FA5}">
                      <a16:colId xmlns:a16="http://schemas.microsoft.com/office/drawing/2014/main" val="2189962094"/>
                    </a:ext>
                  </a:extLst>
                </a:gridCol>
                <a:gridCol w="1299029">
                  <a:extLst>
                    <a:ext uri="{9D8B030D-6E8A-4147-A177-3AD203B41FA5}">
                      <a16:colId xmlns:a16="http://schemas.microsoft.com/office/drawing/2014/main" val="2361756964"/>
                    </a:ext>
                  </a:extLst>
                </a:gridCol>
                <a:gridCol w="1387569">
                  <a:extLst>
                    <a:ext uri="{9D8B030D-6E8A-4147-A177-3AD203B41FA5}">
                      <a16:colId xmlns:a16="http://schemas.microsoft.com/office/drawing/2014/main" val="3167045254"/>
                    </a:ext>
                  </a:extLst>
                </a:gridCol>
                <a:gridCol w="1210489">
                  <a:extLst>
                    <a:ext uri="{9D8B030D-6E8A-4147-A177-3AD203B41FA5}">
                      <a16:colId xmlns:a16="http://schemas.microsoft.com/office/drawing/2014/main" val="3494192009"/>
                    </a:ext>
                  </a:extLst>
                </a:gridCol>
                <a:gridCol w="1299029">
                  <a:extLst>
                    <a:ext uri="{9D8B030D-6E8A-4147-A177-3AD203B41FA5}">
                      <a16:colId xmlns:a16="http://schemas.microsoft.com/office/drawing/2014/main" val="76577939"/>
                    </a:ext>
                  </a:extLst>
                </a:gridCol>
                <a:gridCol w="1299029">
                  <a:extLst>
                    <a:ext uri="{9D8B030D-6E8A-4147-A177-3AD203B41FA5}">
                      <a16:colId xmlns:a16="http://schemas.microsoft.com/office/drawing/2014/main" val="480990581"/>
                    </a:ext>
                  </a:extLst>
                </a:gridCol>
                <a:gridCol w="1299029">
                  <a:extLst>
                    <a:ext uri="{9D8B030D-6E8A-4147-A177-3AD203B41FA5}">
                      <a16:colId xmlns:a16="http://schemas.microsoft.com/office/drawing/2014/main" val="2159160491"/>
                    </a:ext>
                  </a:extLst>
                </a:gridCol>
              </a:tblGrid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 ‘19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Nov’19 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Monthly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 ‘18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</a:t>
                      </a:r>
                      <a:r>
                        <a:rPr lang="en-US" baseline="0" dirty="0"/>
                        <a:t>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 ‘19 YTD 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 ‘19 YTD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YTD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 ’18</a:t>
                      </a:r>
                      <a:r>
                        <a:rPr lang="en-US" baseline="0" dirty="0"/>
                        <a:t> YTD Actual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979951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453,540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543,981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(90,441)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477,967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  <a:r>
                        <a:rPr lang="en-US" b="1" baseline="0" dirty="0"/>
                        <a:t> Revenue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947,805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1,083,580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(135,775)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972,638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362978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r>
                        <a:rPr lang="en-US" dirty="0"/>
                        <a:t>556,989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583,263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(26,274)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503,015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1,099,418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1,168,013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(68,595)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1,026,762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328409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r>
                        <a:rPr lang="en-US" dirty="0"/>
                        <a:t>(103,449)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(39,282)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(64,167)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(25,047)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</a:t>
                      </a:r>
                      <a:r>
                        <a:rPr lang="en-US" b="1" baseline="0" dirty="0"/>
                        <a:t> Income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(151,612)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(84,433)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(67,179)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(54,124)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679444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Non-Operating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53658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r>
                        <a:rPr lang="en-US" dirty="0"/>
                        <a:t>22,977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(39,282)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62,259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71,144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Change in Net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70,700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(84,433)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155,133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(336,902)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75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55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November 2019 </a:t>
            </a:r>
            <a:br>
              <a:rPr lang="en-US" dirty="0"/>
            </a:br>
            <a:r>
              <a:rPr lang="en-US" dirty="0"/>
              <a:t>Membership Recap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11/1/19 Member Count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959100"/>
            <a:ext cx="2927350" cy="3297238"/>
          </a:xfrm>
        </p:spPr>
        <p:txBody>
          <a:bodyPr anchor="ctr"/>
          <a:lstStyle/>
          <a:p>
            <a:endParaRPr lang="en-US" dirty="0"/>
          </a:p>
          <a:p>
            <a:pPr algn="ctr"/>
            <a:r>
              <a:rPr lang="en-US" sz="4000" b="1" dirty="0"/>
              <a:t>80,130</a:t>
            </a:r>
          </a:p>
          <a:p>
            <a:pPr algn="ctr"/>
            <a:endParaRPr lang="en-US" sz="4000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 November</a:t>
            </a:r>
          </a:p>
          <a:p>
            <a:pPr algn="ctr"/>
            <a:r>
              <a:rPr lang="en-US" dirty="0"/>
              <a:t>Gain/(Loss)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73106" y="2767905"/>
            <a:ext cx="2936241" cy="3297239"/>
          </a:xfrm>
        </p:spPr>
        <p:txBody>
          <a:bodyPr anchor="ctr"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(291)	</a:t>
            </a:r>
          </a:p>
          <a:p>
            <a:pPr algn="ctr"/>
            <a:endParaRPr lang="en-US" sz="4000" b="1" dirty="0"/>
          </a:p>
          <a:p>
            <a:endParaRPr lang="en-US" sz="40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4700" y="1853248"/>
            <a:ext cx="2932113" cy="704214"/>
          </a:xfrm>
        </p:spPr>
        <p:txBody>
          <a:bodyPr/>
          <a:lstStyle/>
          <a:p>
            <a:pPr algn="ctr"/>
            <a:r>
              <a:rPr lang="en-US" dirty="0"/>
              <a:t>11/31/19 Member Count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13193" y="2959100"/>
            <a:ext cx="2932113" cy="861022"/>
          </a:xfrm>
        </p:spPr>
        <p:txBody>
          <a:bodyPr anchor="ctr">
            <a:no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algn="ctr"/>
            <a:r>
              <a:rPr lang="en-US" sz="4400" b="1" dirty="0"/>
              <a:t>79,839</a:t>
            </a:r>
          </a:p>
        </p:txBody>
      </p:sp>
    </p:spTree>
    <p:extLst>
      <p:ext uri="{BB962C8B-B14F-4D97-AF65-F5344CB8AC3E}">
        <p14:creationId xmlns:p14="http://schemas.microsoft.com/office/powerpoint/2010/main" val="138628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November 2019 </a:t>
            </a:r>
            <a:br>
              <a:rPr lang="en-US" dirty="0"/>
            </a:br>
            <a:r>
              <a:rPr lang="en-US" dirty="0"/>
              <a:t>YTD Membership Recap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993" y="1971993"/>
            <a:ext cx="2946866" cy="576262"/>
          </a:xfrm>
        </p:spPr>
        <p:txBody>
          <a:bodyPr/>
          <a:lstStyle/>
          <a:p>
            <a:pPr algn="ctr"/>
            <a:r>
              <a:rPr lang="en-US" dirty="0"/>
              <a:t>10/1/19 Member Count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/>
              <a:t>80,058</a:t>
            </a:r>
            <a:endParaRPr lang="en-US" sz="4000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YTD</a:t>
            </a:r>
          </a:p>
          <a:p>
            <a:pPr algn="ctr"/>
            <a:r>
              <a:rPr lang="en-US" dirty="0"/>
              <a:t> Gain/(Loss)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4000" b="1" dirty="0"/>
              <a:t>(219)	</a:t>
            </a:r>
          </a:p>
          <a:p>
            <a:pPr algn="ctr"/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/>
              <a:t>11/31/19  Member Count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24700" y="2982350"/>
            <a:ext cx="2932113" cy="327398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4000" b="1" dirty="0"/>
              <a:t>79,839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7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Miscellaneous Membership Stats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Active Chapters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3009900"/>
            <a:ext cx="2685823" cy="32464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357</a:t>
            </a:r>
          </a:p>
          <a:p>
            <a:pPr algn="ctr"/>
            <a:r>
              <a:rPr lang="en-US" sz="4000" b="1" dirty="0"/>
              <a:t>	</a:t>
            </a:r>
          </a:p>
          <a:p>
            <a:pPr algn="ctr"/>
            <a:endParaRPr lang="en-US" sz="4000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# of Members on Auto-Renewal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58096" y="3009900"/>
            <a:ext cx="2946794" cy="3246438"/>
          </a:xfrm>
        </p:spPr>
        <p:txBody>
          <a:bodyPr/>
          <a:lstStyle/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	</a:t>
            </a:r>
          </a:p>
          <a:p>
            <a:pPr algn="ctr"/>
            <a:r>
              <a:rPr lang="en-US" sz="4000" b="1" dirty="0"/>
              <a:t>	4,858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# of Individual Members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048500" y="2667000"/>
            <a:ext cx="2932113" cy="3589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000" b="1" dirty="0"/>
              <a:t>   149,950</a:t>
            </a:r>
          </a:p>
        </p:txBody>
      </p:sp>
    </p:spTree>
    <p:extLst>
      <p:ext uri="{BB962C8B-B14F-4D97-AF65-F5344CB8AC3E}">
        <p14:creationId xmlns:p14="http://schemas.microsoft.com/office/powerpoint/2010/main" val="1128988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94716</TotalTime>
  <Words>198</Words>
  <Application>Microsoft Office PowerPoint</Application>
  <PresentationFormat>Widescreen</PresentationFormat>
  <Paragraphs>117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FMCA Monthly Package</vt:lpstr>
      <vt:lpstr>FMCA Consolidated Financial Performance</vt:lpstr>
      <vt:lpstr>November 2019  Membership Recap</vt:lpstr>
      <vt:lpstr>November 2019  YTD Membership Recap</vt:lpstr>
      <vt:lpstr>Miscellaneous Membership Stats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FMCA Monthly Package</dc:title>
  <dc:creator>Chris Smith</dc:creator>
  <cp:lastModifiedBy>Brian Bacik</cp:lastModifiedBy>
  <cp:revision>310</cp:revision>
  <dcterms:created xsi:type="dcterms:W3CDTF">2018-03-13T14:06:41Z</dcterms:created>
  <dcterms:modified xsi:type="dcterms:W3CDTF">2020-10-29T20:28:57Z</dcterms:modified>
</cp:coreProperties>
</file>